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327" r:id="rId3"/>
    <p:sldId id="328" r:id="rId4"/>
    <p:sldId id="434" r:id="rId5"/>
    <p:sldId id="651" r:id="rId6"/>
    <p:sldId id="652" r:id="rId7"/>
    <p:sldId id="624" r:id="rId8"/>
    <p:sldId id="632" r:id="rId9"/>
    <p:sldId id="633" r:id="rId10"/>
    <p:sldId id="653" r:id="rId11"/>
    <p:sldId id="654" r:id="rId12"/>
    <p:sldId id="655" r:id="rId13"/>
    <p:sldId id="623" r:id="rId14"/>
    <p:sldId id="625" r:id="rId15"/>
    <p:sldId id="656" r:id="rId16"/>
    <p:sldId id="657" r:id="rId17"/>
    <p:sldId id="658" r:id="rId18"/>
    <p:sldId id="659" r:id="rId19"/>
    <p:sldId id="660" r:id="rId20"/>
    <p:sldId id="661" r:id="rId21"/>
    <p:sldId id="662" r:id="rId22"/>
    <p:sldId id="663" r:id="rId23"/>
    <p:sldId id="274" r:id="rId24"/>
    <p:sldId id="650" r:id="rId25"/>
    <p:sldId id="29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3" autoAdjust="0"/>
    <p:restoredTop sz="94622" autoAdjust="0"/>
  </p:normalViewPr>
  <p:slideViewPr>
    <p:cSldViewPr>
      <p:cViewPr varScale="1">
        <p:scale>
          <a:sx n="63" d="100"/>
          <a:sy n="63" d="100"/>
        </p:scale>
        <p:origin x="792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4E2BCAAD-48D2-4DF1-960B-B590D83CE99F}"/>
    <pc:docChg chg="addSld delSld modSld">
      <pc:chgData name="Wittman, Barry" userId="bff186cd-6ce8-41ba-8e8c-e85cdef216de" providerId="ADAL" clId="{4E2BCAAD-48D2-4DF1-960B-B590D83CE99F}" dt="2025-11-10T19:33:34.831" v="136" actId="20577"/>
      <pc:docMkLst>
        <pc:docMk/>
      </pc:docMkLst>
      <pc:sldChg chg="modSp">
        <pc:chgData name="Wittman, Barry" userId="bff186cd-6ce8-41ba-8e8c-e85cdef216de" providerId="ADAL" clId="{4E2BCAAD-48D2-4DF1-960B-B590D83CE99F}" dt="2025-11-10T18:51:46.960" v="10" actId="20577"/>
        <pc:sldMkLst>
          <pc:docMk/>
          <pc:sldMk cId="0" sldId="256"/>
        </pc:sldMkLst>
        <pc:spChg chg="mod">
          <ac:chgData name="Wittman, Barry" userId="bff186cd-6ce8-41ba-8e8c-e85cdef216de" providerId="ADAL" clId="{4E2BCAAD-48D2-4DF1-960B-B590D83CE99F}" dt="2025-11-10T18:51:46.960" v="1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4E2BCAAD-48D2-4DF1-960B-B590D83CE99F}" dt="2025-11-10T18:51:51.888" v="11" actId="6549"/>
        <pc:sldMkLst>
          <pc:docMk/>
          <pc:sldMk cId="0" sldId="327"/>
        </pc:sldMkLst>
        <pc:spChg chg="mod">
          <ac:chgData name="Wittman, Barry" userId="bff186cd-6ce8-41ba-8e8c-e85cdef216de" providerId="ADAL" clId="{4E2BCAAD-48D2-4DF1-960B-B590D83CE99F}" dt="2025-11-10T18:51:51.888" v="11" actId="6549"/>
          <ac:spMkLst>
            <pc:docMk/>
            <pc:sldMk cId="0" sldId="327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4E2BCAAD-48D2-4DF1-960B-B590D83CE99F}" dt="2025-11-10T18:51:56.512" v="12" actId="2696"/>
        <pc:sldMkLst>
          <pc:docMk/>
          <pc:sldMk cId="640363279" sldId="616"/>
        </pc:sldMkLst>
      </pc:sldChg>
      <pc:sldChg chg="del">
        <pc:chgData name="Wittman, Barry" userId="bff186cd-6ce8-41ba-8e8c-e85cdef216de" providerId="ADAL" clId="{4E2BCAAD-48D2-4DF1-960B-B590D83CE99F}" dt="2025-11-10T18:52:08.810" v="27" actId="2696"/>
        <pc:sldMkLst>
          <pc:docMk/>
          <pc:sldMk cId="3473755904" sldId="622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745949015" sldId="623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4272529108" sldId="625"/>
        </pc:sldMkLst>
      </pc:sldChg>
      <pc:sldChg chg="del">
        <pc:chgData name="Wittman, Barry" userId="bff186cd-6ce8-41ba-8e8c-e85cdef216de" providerId="ADAL" clId="{4E2BCAAD-48D2-4DF1-960B-B590D83CE99F}" dt="2025-11-10T18:52:08.868" v="28" actId="2696"/>
        <pc:sldMkLst>
          <pc:docMk/>
          <pc:sldMk cId="2091703683" sldId="634"/>
        </pc:sldMkLst>
      </pc:sldChg>
      <pc:sldChg chg="del">
        <pc:chgData name="Wittman, Barry" userId="bff186cd-6ce8-41ba-8e8c-e85cdef216de" providerId="ADAL" clId="{4E2BCAAD-48D2-4DF1-960B-B590D83CE99F}" dt="2025-11-10T18:52:09.040" v="29" actId="2696"/>
        <pc:sldMkLst>
          <pc:docMk/>
          <pc:sldMk cId="4215405181" sldId="635"/>
        </pc:sldMkLst>
      </pc:sldChg>
      <pc:sldChg chg="del">
        <pc:chgData name="Wittman, Barry" userId="bff186cd-6ce8-41ba-8e8c-e85cdef216de" providerId="ADAL" clId="{4E2BCAAD-48D2-4DF1-960B-B590D83CE99F}" dt="2025-11-10T18:52:09.103" v="30" actId="2696"/>
        <pc:sldMkLst>
          <pc:docMk/>
          <pc:sldMk cId="2064745069" sldId="636"/>
        </pc:sldMkLst>
      </pc:sldChg>
      <pc:sldChg chg="del">
        <pc:chgData name="Wittman, Barry" userId="bff186cd-6ce8-41ba-8e8c-e85cdef216de" providerId="ADAL" clId="{4E2BCAAD-48D2-4DF1-960B-B590D83CE99F}" dt="2025-11-10T18:52:09.118" v="31" actId="2696"/>
        <pc:sldMkLst>
          <pc:docMk/>
          <pc:sldMk cId="63130999" sldId="637"/>
        </pc:sldMkLst>
      </pc:sldChg>
      <pc:sldChg chg="del">
        <pc:chgData name="Wittman, Barry" userId="bff186cd-6ce8-41ba-8e8c-e85cdef216de" providerId="ADAL" clId="{4E2BCAAD-48D2-4DF1-960B-B590D83CE99F}" dt="2025-11-10T18:52:09.134" v="32" actId="2696"/>
        <pc:sldMkLst>
          <pc:docMk/>
          <pc:sldMk cId="1544996870" sldId="638"/>
        </pc:sldMkLst>
      </pc:sldChg>
      <pc:sldChg chg="del">
        <pc:chgData name="Wittman, Barry" userId="bff186cd-6ce8-41ba-8e8c-e85cdef216de" providerId="ADAL" clId="{4E2BCAAD-48D2-4DF1-960B-B590D83CE99F}" dt="2025-11-10T18:52:09.165" v="33" actId="2696"/>
        <pc:sldMkLst>
          <pc:docMk/>
          <pc:sldMk cId="1188541423" sldId="639"/>
        </pc:sldMkLst>
      </pc:sldChg>
      <pc:sldChg chg="del">
        <pc:chgData name="Wittman, Barry" userId="bff186cd-6ce8-41ba-8e8c-e85cdef216de" providerId="ADAL" clId="{4E2BCAAD-48D2-4DF1-960B-B590D83CE99F}" dt="2025-11-10T18:52:09.181" v="34" actId="2696"/>
        <pc:sldMkLst>
          <pc:docMk/>
          <pc:sldMk cId="4054200658" sldId="640"/>
        </pc:sldMkLst>
      </pc:sldChg>
      <pc:sldChg chg="del">
        <pc:chgData name="Wittman, Barry" userId="bff186cd-6ce8-41ba-8e8c-e85cdef216de" providerId="ADAL" clId="{4E2BCAAD-48D2-4DF1-960B-B590D83CE99F}" dt="2025-11-10T18:52:09.196" v="35" actId="2696"/>
        <pc:sldMkLst>
          <pc:docMk/>
          <pc:sldMk cId="1478301254" sldId="641"/>
        </pc:sldMkLst>
      </pc:sldChg>
      <pc:sldChg chg="del">
        <pc:chgData name="Wittman, Barry" userId="bff186cd-6ce8-41ba-8e8c-e85cdef216de" providerId="ADAL" clId="{4E2BCAAD-48D2-4DF1-960B-B590D83CE99F}" dt="2025-11-10T18:52:09.212" v="36" actId="2696"/>
        <pc:sldMkLst>
          <pc:docMk/>
          <pc:sldMk cId="3908899184" sldId="642"/>
        </pc:sldMkLst>
      </pc:sldChg>
      <pc:sldChg chg="del">
        <pc:chgData name="Wittman, Barry" userId="bff186cd-6ce8-41ba-8e8c-e85cdef216de" providerId="ADAL" clId="{4E2BCAAD-48D2-4DF1-960B-B590D83CE99F}" dt="2025-11-10T18:52:09.228" v="37" actId="2696"/>
        <pc:sldMkLst>
          <pc:docMk/>
          <pc:sldMk cId="3337082482" sldId="643"/>
        </pc:sldMkLst>
      </pc:sldChg>
      <pc:sldChg chg="del">
        <pc:chgData name="Wittman, Barry" userId="bff186cd-6ce8-41ba-8e8c-e85cdef216de" providerId="ADAL" clId="{4E2BCAAD-48D2-4DF1-960B-B590D83CE99F}" dt="2025-11-10T18:52:09.243" v="38" actId="2696"/>
        <pc:sldMkLst>
          <pc:docMk/>
          <pc:sldMk cId="1216375968" sldId="644"/>
        </pc:sldMkLst>
      </pc:sldChg>
      <pc:sldChg chg="del">
        <pc:chgData name="Wittman, Barry" userId="bff186cd-6ce8-41ba-8e8c-e85cdef216de" providerId="ADAL" clId="{4E2BCAAD-48D2-4DF1-960B-B590D83CE99F}" dt="2025-11-10T18:52:09.259" v="39" actId="2696"/>
        <pc:sldMkLst>
          <pc:docMk/>
          <pc:sldMk cId="3740049489" sldId="645"/>
        </pc:sldMkLst>
      </pc:sldChg>
      <pc:sldChg chg="del">
        <pc:chgData name="Wittman, Barry" userId="bff186cd-6ce8-41ba-8e8c-e85cdef216de" providerId="ADAL" clId="{4E2BCAAD-48D2-4DF1-960B-B590D83CE99F}" dt="2025-11-10T18:52:09.290" v="40" actId="2696"/>
        <pc:sldMkLst>
          <pc:docMk/>
          <pc:sldMk cId="3746827032" sldId="646"/>
        </pc:sldMkLst>
      </pc:sldChg>
      <pc:sldChg chg="del">
        <pc:chgData name="Wittman, Barry" userId="bff186cd-6ce8-41ba-8e8c-e85cdef216de" providerId="ADAL" clId="{4E2BCAAD-48D2-4DF1-960B-B590D83CE99F}" dt="2025-11-10T18:52:09.306" v="41" actId="2696"/>
        <pc:sldMkLst>
          <pc:docMk/>
          <pc:sldMk cId="69098684" sldId="647"/>
        </pc:sldMkLst>
      </pc:sldChg>
      <pc:sldChg chg="del">
        <pc:chgData name="Wittman, Barry" userId="bff186cd-6ce8-41ba-8e8c-e85cdef216de" providerId="ADAL" clId="{4E2BCAAD-48D2-4DF1-960B-B590D83CE99F}" dt="2025-11-10T18:52:09.321" v="42" actId="2696"/>
        <pc:sldMkLst>
          <pc:docMk/>
          <pc:sldMk cId="1691264672" sldId="648"/>
        </pc:sldMkLst>
      </pc:sldChg>
      <pc:sldChg chg="del">
        <pc:chgData name="Wittman, Barry" userId="bff186cd-6ce8-41ba-8e8c-e85cdef216de" providerId="ADAL" clId="{4E2BCAAD-48D2-4DF1-960B-B590D83CE99F}" dt="2025-11-10T18:52:09.337" v="43" actId="2696"/>
        <pc:sldMkLst>
          <pc:docMk/>
          <pc:sldMk cId="2059067303" sldId="649"/>
        </pc:sldMkLst>
      </pc:sldChg>
      <pc:sldChg chg="modSp modAnim">
        <pc:chgData name="Wittman, Barry" userId="bff186cd-6ce8-41ba-8e8c-e85cdef216de" providerId="ADAL" clId="{4E2BCAAD-48D2-4DF1-960B-B590D83CE99F}" dt="2025-11-10T19:33:34.831" v="136" actId="20577"/>
        <pc:sldMkLst>
          <pc:docMk/>
          <pc:sldMk cId="0" sldId="650"/>
        </pc:sldMkLst>
        <pc:spChg chg="mod">
          <ac:chgData name="Wittman, Barry" userId="bff186cd-6ce8-41ba-8e8c-e85cdef216de" providerId="ADAL" clId="{4E2BCAAD-48D2-4DF1-960B-B590D83CE99F}" dt="2025-11-10T19:33:34.831" v="136" actId="20577"/>
          <ac:spMkLst>
            <pc:docMk/>
            <pc:sldMk cId="0" sldId="650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4E2BCAAD-48D2-4DF1-960B-B590D83CE99F}" dt="2025-11-10T18:52:01.170" v="26" actId="20577"/>
        <pc:sldMkLst>
          <pc:docMk/>
          <pc:sldMk cId="1438443376" sldId="651"/>
        </pc:sldMkLst>
        <pc:spChg chg="mod">
          <ac:chgData name="Wittman, Barry" userId="bff186cd-6ce8-41ba-8e8c-e85cdef216de" providerId="ADAL" clId="{4E2BCAAD-48D2-4DF1-960B-B590D83CE99F}" dt="2025-11-10T18:52:01.170" v="26" actId="20577"/>
          <ac:spMkLst>
            <pc:docMk/>
            <pc:sldMk cId="1438443376" sldId="651"/>
            <ac:spMk id="2" creationId="{6CEE4DC5-3C9D-4C38-8AF9-7431C5A8805C}"/>
          </ac:spMkLst>
        </pc:spChg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4166977185" sldId="656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787185934" sldId="657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653499380" sldId="658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1170721667" sldId="659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4192247221" sldId="660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4139624043" sldId="661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1895274933" sldId="662"/>
        </pc:sldMkLst>
      </pc:sldChg>
      <pc:sldChg chg="modSp">
        <pc:chgData name="Wittman, Barry" userId="bff186cd-6ce8-41ba-8e8c-e85cdef216de" providerId="ADAL" clId="{4E2BCAAD-48D2-4DF1-960B-B590D83CE99F}" dt="2025-11-10T18:52:29.859" v="68" actId="20577"/>
        <pc:sldMkLst>
          <pc:docMk/>
          <pc:sldMk cId="2153167323" sldId="663"/>
        </pc:sldMkLst>
        <pc:spChg chg="mod">
          <ac:chgData name="Wittman, Barry" userId="bff186cd-6ce8-41ba-8e8c-e85cdef216de" providerId="ADAL" clId="{4E2BCAAD-48D2-4DF1-960B-B590D83CE99F}" dt="2025-11-10T18:52:29.859" v="68" actId="20577"/>
          <ac:spMkLst>
            <pc:docMk/>
            <pc:sldMk cId="2153167323" sldId="663"/>
            <ac:spMk id="2" creationId="{00000000-0000-0000-0000-000000000000}"/>
          </ac:spMkLst>
        </pc:spChg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892631294" sldId="712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1301660035" sldId="713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481635659" sldId="714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15048442" sldId="715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508047007" sldId="716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578427128" sldId="717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911005636" sldId="718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128012149" sldId="719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603517432" sldId="720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1823716225" sldId="721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607185700" sldId="722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332810768" sldId="728"/>
        </pc:sldMkLst>
      </pc:sldChg>
      <pc:sldChg chg="modSp add">
        <pc:chgData name="Wittman, Barry" userId="bff186cd-6ce8-41ba-8e8c-e85cdef216de" providerId="ADAL" clId="{4E2BCAAD-48D2-4DF1-960B-B590D83CE99F}" dt="2025-11-10T18:56:12.757" v="78" actId="20577"/>
        <pc:sldMkLst>
          <pc:docMk/>
          <pc:sldMk cId="1272191899" sldId="729"/>
        </pc:sldMkLst>
        <pc:spChg chg="mod">
          <ac:chgData name="Wittman, Barry" userId="bff186cd-6ce8-41ba-8e8c-e85cdef216de" providerId="ADAL" clId="{4E2BCAAD-48D2-4DF1-960B-B590D83CE99F}" dt="2025-11-10T18:56:12.757" v="78" actId="20577"/>
          <ac:spMkLst>
            <pc:docMk/>
            <pc:sldMk cId="1272191899" sldId="729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805501331" sldId="730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3023227179" sldId="731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911251848" sldId="732"/>
        </pc:sldMkLst>
      </pc:sldChg>
      <pc:sldChg chg="modSp add">
        <pc:chgData name="Wittman, Barry" userId="bff186cd-6ce8-41ba-8e8c-e85cdef216de" providerId="ADAL" clId="{4E2BCAAD-48D2-4DF1-960B-B590D83CE99F}" dt="2025-11-10T18:56:44.686" v="82" actId="20577"/>
        <pc:sldMkLst>
          <pc:docMk/>
          <pc:sldMk cId="2715179313" sldId="733"/>
        </pc:sldMkLst>
        <pc:spChg chg="mod">
          <ac:chgData name="Wittman, Barry" userId="bff186cd-6ce8-41ba-8e8c-e85cdef216de" providerId="ADAL" clId="{4E2BCAAD-48D2-4DF1-960B-B590D83CE99F}" dt="2025-11-10T18:56:44.686" v="82" actId="20577"/>
          <ac:spMkLst>
            <pc:docMk/>
            <pc:sldMk cId="2715179313" sldId="73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1379582033" sldId="734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9450077" sldId="735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831725930" sldId="736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2720065525" sldId="737"/>
        </pc:sldMkLst>
      </pc:sldChg>
      <pc:sldChg chg="add">
        <pc:chgData name="Wittman, Barry" userId="bff186cd-6ce8-41ba-8e8c-e85cdef216de" providerId="ADAL" clId="{4E2BCAAD-48D2-4DF1-960B-B590D83CE99F}" dt="2025-11-10T18:55:23.436" v="69"/>
        <pc:sldMkLst>
          <pc:docMk/>
          <pc:sldMk cId="1320475971" sldId="7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3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13 -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Disposing of sensitive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Shredding paper documents</a:t>
            </a:r>
          </a:p>
          <a:p>
            <a:pPr lvl="1"/>
            <a:r>
              <a:rPr lang="en-US" dirty="0"/>
              <a:t>Some kinds of tape can also be shredded</a:t>
            </a:r>
          </a:p>
          <a:p>
            <a:pPr lvl="1"/>
            <a:r>
              <a:rPr lang="en-US" dirty="0"/>
              <a:t>High sensitivity data should be burned after shredding</a:t>
            </a:r>
          </a:p>
          <a:p>
            <a:r>
              <a:rPr lang="en-US" dirty="0"/>
              <a:t>Overwriting magnetic data</a:t>
            </a:r>
          </a:p>
          <a:p>
            <a:pPr lvl="1"/>
            <a:r>
              <a:rPr lang="en-US" dirty="0"/>
              <a:t>Deleting files does not stop digital forensics experts</a:t>
            </a:r>
          </a:p>
          <a:p>
            <a:pPr lvl="1"/>
            <a:r>
              <a:rPr lang="en-US" dirty="0"/>
              <a:t>Data on disks should be overwritten many times with random patterns of 1s and 0s (burning)</a:t>
            </a:r>
          </a:p>
          <a:p>
            <a:r>
              <a:rPr lang="en-US" dirty="0"/>
              <a:t>Degaussing</a:t>
            </a:r>
          </a:p>
          <a:p>
            <a:pPr lvl="1"/>
            <a:r>
              <a:rPr lang="en-US" dirty="0"/>
              <a:t>Passing a disk through a magnetic field so intense that all data is lost</a:t>
            </a:r>
          </a:p>
          <a:p>
            <a:r>
              <a:rPr lang="en-US" dirty="0"/>
              <a:t>Van Eck phreaking safeguards</a:t>
            </a:r>
          </a:p>
          <a:p>
            <a:pPr lvl="1"/>
            <a:r>
              <a:rPr lang="en-US" dirty="0"/>
              <a:t>Many computer components emanate electromagnetic radiation that can be reconstructed</a:t>
            </a:r>
          </a:p>
          <a:p>
            <a:pPr lvl="1"/>
            <a:r>
              <a:rPr lang="en-US" dirty="0"/>
              <a:t>Tempest is a government certification standard for blocking these emissions (meeting the standard can be expensive)</a:t>
            </a:r>
          </a:p>
          <a:p>
            <a:pPr lvl="1"/>
            <a:r>
              <a:rPr lang="en-US" dirty="0"/>
              <a:t>An entire building (such as the NSA headquarters near DC) can be shielded in copper to protect emissions</a:t>
            </a:r>
          </a:p>
        </p:txBody>
      </p:sp>
    </p:spTree>
    <p:extLst>
      <p:ext uri="{BB962C8B-B14F-4D97-AF65-F5344CB8AC3E}">
        <p14:creationId xmlns:p14="http://schemas.microsoft.com/office/powerpoint/2010/main" val="39366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Everything should be backed up, always</a:t>
            </a:r>
          </a:p>
          <a:p>
            <a:r>
              <a:rPr lang="en-US" dirty="0"/>
              <a:t>A complete backup covers the current state of all data</a:t>
            </a:r>
          </a:p>
          <a:p>
            <a:r>
              <a:rPr lang="en-US" dirty="0"/>
              <a:t>Revolving backups keep the last few complete backups</a:t>
            </a:r>
          </a:p>
          <a:p>
            <a:r>
              <a:rPr lang="en-US" dirty="0"/>
              <a:t>A selective (or incremental) backup stores only the files that have changed since the last backup</a:t>
            </a:r>
          </a:p>
          <a:p>
            <a:r>
              <a:rPr lang="en-US" dirty="0"/>
              <a:t>Ideally, you should have an offsite backup of all your data in case of fire or flood</a:t>
            </a:r>
          </a:p>
          <a:p>
            <a:pPr lvl="1"/>
            <a:r>
              <a:rPr lang="en-US" dirty="0"/>
              <a:t>Writing your critical data to a USB drive and keeping it at home or school or vice versa is a good idea for you guys</a:t>
            </a:r>
          </a:p>
        </p:txBody>
      </p:sp>
    </p:spTree>
    <p:extLst>
      <p:ext uri="{BB962C8B-B14F-4D97-AF65-F5344CB8AC3E}">
        <p14:creationId xmlns:p14="http://schemas.microsoft.com/office/powerpoint/2010/main" val="221138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Networked storage can allow for continuous offsite backups and make recovery easier</a:t>
            </a:r>
          </a:p>
          <a:p>
            <a:r>
              <a:rPr lang="en-US" dirty="0"/>
              <a:t>If a computing center is destroyed or unusable, a </a:t>
            </a:r>
            <a:r>
              <a:rPr lang="en-US" b="1" dirty="0"/>
              <a:t>cold site</a:t>
            </a:r>
            <a:r>
              <a:rPr lang="en-US" dirty="0"/>
              <a:t> or </a:t>
            </a:r>
            <a:r>
              <a:rPr lang="en-US" b="1" dirty="0"/>
              <a:t>shell</a:t>
            </a:r>
            <a:r>
              <a:rPr lang="en-US" dirty="0"/>
              <a:t> is a facility with power and cooling where you can quickly rebuild a data center</a:t>
            </a:r>
          </a:p>
          <a:p>
            <a:pPr lvl="1"/>
            <a:r>
              <a:rPr lang="en-US" dirty="0"/>
              <a:t>You have to supply the hardware</a:t>
            </a:r>
          </a:p>
          <a:p>
            <a:r>
              <a:rPr lang="en-US" dirty="0"/>
              <a:t>A </a:t>
            </a:r>
            <a:r>
              <a:rPr lang="en-US" b="1" dirty="0"/>
              <a:t>hot site</a:t>
            </a:r>
            <a:r>
              <a:rPr lang="en-US" dirty="0"/>
              <a:t> has ready to run computer systems of the kind you might need</a:t>
            </a:r>
          </a:p>
          <a:p>
            <a:pPr lvl="1"/>
            <a:r>
              <a:rPr lang="en-US" dirty="0"/>
              <a:t>You can pay a monthly fee to be ready to move into such a site at a moment's notice</a:t>
            </a:r>
          </a:p>
          <a:p>
            <a:pPr lvl="1"/>
            <a:r>
              <a:rPr lang="en-US" dirty="0"/>
              <a:t>A kind of data availability insurance</a:t>
            </a:r>
          </a:p>
        </p:txBody>
      </p:sp>
    </p:spTree>
    <p:extLst>
      <p:ext uri="{BB962C8B-B14F-4D97-AF65-F5344CB8AC3E}">
        <p14:creationId xmlns:p14="http://schemas.microsoft.com/office/powerpoint/2010/main" val="361486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Lockpicking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49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Locks have been in use since ancient times and probably developed independently in the great ancient civilizations</a:t>
            </a:r>
          </a:p>
          <a:p>
            <a:r>
              <a:rPr lang="en-US" dirty="0"/>
              <a:t>Locks you are likely to run into are:</a:t>
            </a:r>
          </a:p>
          <a:p>
            <a:pPr lvl="1"/>
            <a:r>
              <a:rPr lang="en-US" dirty="0"/>
              <a:t>Warded locks</a:t>
            </a:r>
          </a:p>
          <a:p>
            <a:pPr lvl="1"/>
            <a:r>
              <a:rPr lang="en-US" dirty="0"/>
              <a:t>Wafer tumbler locks</a:t>
            </a:r>
          </a:p>
          <a:p>
            <a:pPr lvl="1"/>
            <a:r>
              <a:rPr lang="en-US" dirty="0"/>
              <a:t>Pin tumbler locks</a:t>
            </a:r>
          </a:p>
          <a:p>
            <a:pPr lvl="1"/>
            <a:r>
              <a:rPr lang="en-US" dirty="0"/>
              <a:t>Combination locks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2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Warded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162800" cy="4625609"/>
          </a:xfrm>
        </p:spPr>
        <p:txBody>
          <a:bodyPr>
            <a:normAutofit/>
          </a:bodyPr>
          <a:lstStyle/>
          <a:p>
            <a:r>
              <a:rPr lang="en-US" b="1" dirty="0"/>
              <a:t>Warded locks</a:t>
            </a:r>
            <a:r>
              <a:rPr lang="en-US" dirty="0"/>
              <a:t> have existed since antiquity</a:t>
            </a:r>
          </a:p>
          <a:p>
            <a:r>
              <a:rPr lang="en-US" dirty="0"/>
              <a:t>The shape of the key must be able to pass through and around wards, shapes that could block poorly made keys</a:t>
            </a:r>
          </a:p>
          <a:p>
            <a:r>
              <a:rPr lang="en-US" dirty="0"/>
              <a:t>Warded locks provide poor security but are still used for sheds, cabinets, and other low security applications</a:t>
            </a:r>
          </a:p>
        </p:txBody>
      </p:sp>
      <p:pic>
        <p:nvPicPr>
          <p:cNvPr id="1026" name="Picture 2" descr="File:Warded lock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009776"/>
            <a:ext cx="23812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File:Warded unlock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067176"/>
            <a:ext cx="23812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697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thumb/2/21/Skeletonkey.png/220px-Skeletonke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2744970"/>
            <a:ext cx="3581400" cy="2686052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Skeleton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962900" cy="4625609"/>
          </a:xfrm>
        </p:spPr>
        <p:txBody>
          <a:bodyPr/>
          <a:lstStyle/>
          <a:p>
            <a:r>
              <a:rPr lang="en-US" dirty="0"/>
              <a:t>All warded locks have the problem that they can be defeated by a </a:t>
            </a:r>
            <a:r>
              <a:rPr lang="en-US" b="1" dirty="0"/>
              <a:t>skeleton key</a:t>
            </a:r>
            <a:r>
              <a:rPr lang="en-US" dirty="0"/>
              <a:t>, a key stripped down to only the part needed to turn the mechanism</a:t>
            </a:r>
          </a:p>
          <a:p>
            <a:r>
              <a:rPr lang="en-US" dirty="0"/>
              <a:t>In popular culture, the term skeleton key is often misused to mean old style keys for warded locks in general</a:t>
            </a:r>
          </a:p>
          <a:p>
            <a:endParaRPr lang="en-US" dirty="0"/>
          </a:p>
        </p:txBody>
      </p:sp>
      <p:pic>
        <p:nvPicPr>
          <p:cNvPr id="5" name="Picture 3" descr="C:\Users\wittmanb\AppData\Local\Microsoft\Windows\Temporary Internet Files\Content.IE5\U1G8H0B3\MC90043390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-152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18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upload.wikimedia.org/wikipedia/commons/2/28/Disc_tumbler_with_key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172" y="2971801"/>
            <a:ext cx="2823028" cy="2117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Wafer tumbler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378372" cy="4625609"/>
          </a:xfrm>
        </p:spPr>
        <p:txBody>
          <a:bodyPr>
            <a:normAutofit/>
          </a:bodyPr>
          <a:lstStyle/>
          <a:p>
            <a:r>
              <a:rPr lang="en-US" b="1" dirty="0"/>
              <a:t>Wafer tumbler locks</a:t>
            </a:r>
            <a:r>
              <a:rPr lang="en-US" dirty="0"/>
              <a:t> have better security than warded locks</a:t>
            </a:r>
          </a:p>
          <a:p>
            <a:r>
              <a:rPr lang="en-US" dirty="0"/>
              <a:t>A series of wafers blocks the rotation of a plug</a:t>
            </a:r>
          </a:p>
          <a:p>
            <a:r>
              <a:rPr lang="en-US" dirty="0"/>
              <a:t>When a key pushes each wafer up to an appropriate height, the plug is free to turn</a:t>
            </a:r>
          </a:p>
          <a:p>
            <a:r>
              <a:rPr lang="en-US" dirty="0"/>
              <a:t>They are picked in the same way as a pin tumbler lock, but they are easier because you can't push them up too far and you can generally pick each wafer in sequence</a:t>
            </a:r>
          </a:p>
        </p:txBody>
      </p:sp>
      <p:pic>
        <p:nvPicPr>
          <p:cNvPr id="3074" name="Picture 2" descr="http://upload.wikimedia.org/wikipedia/commons/0/00/Disc_tumbler_locked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428" y="1371601"/>
            <a:ext cx="2663372" cy="1997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File:Disc tumbler unlocked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4667250"/>
            <a:ext cx="28194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49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Pin tumbler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0010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Most house locks, office locks, and many car locks are </a:t>
            </a:r>
            <a:r>
              <a:rPr lang="en-US" b="1" dirty="0"/>
              <a:t>pin tumbler</a:t>
            </a:r>
            <a:r>
              <a:rPr lang="en-US" dirty="0"/>
              <a:t> locks</a:t>
            </a:r>
          </a:p>
          <a:p>
            <a:r>
              <a:rPr lang="en-US" dirty="0"/>
              <a:t>Pin tumbler locks are similar to wafer tumbler locks</a:t>
            </a:r>
          </a:p>
          <a:p>
            <a:r>
              <a:rPr lang="en-US" dirty="0"/>
              <a:t>A series of two part pins blocks the rotation of the plug</a:t>
            </a:r>
          </a:p>
          <a:p>
            <a:r>
              <a:rPr lang="en-US" dirty="0"/>
              <a:t>A key that pushes all the pins up to their shear lines will allow the plug to turn</a:t>
            </a:r>
          </a:p>
          <a:p>
            <a:r>
              <a:rPr lang="en-US" dirty="0"/>
              <a:t>Pins that are too high or too low will block the plug</a:t>
            </a:r>
          </a:p>
          <a:p>
            <a:r>
              <a:rPr lang="en-US" dirty="0"/>
              <a:t>Pin tumbler locks can offer relatively high security at a reasonable cost</a:t>
            </a:r>
          </a:p>
          <a:p>
            <a:endParaRPr lang="en-US" dirty="0"/>
          </a:p>
        </p:txBody>
      </p:sp>
      <p:pic>
        <p:nvPicPr>
          <p:cNvPr id="4098" name="Picture 2" descr="File:Pin tumbler no key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1371600"/>
            <a:ext cx="2362200" cy="196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File:Pin tumbler with key.sv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3200400"/>
            <a:ext cx="2286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File:Pin tumbler unlocked.sv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4800600"/>
            <a:ext cx="2438400" cy="2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72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4 pin tumbler lock, how to lock pi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645401"/>
            <a:ext cx="4572000" cy="300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Picking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858000" cy="47780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Picking a pin tumbler (or wafer tumbler) lock is done by manipulating each pin (or wafer) into the correct position</a:t>
            </a:r>
          </a:p>
          <a:p>
            <a:r>
              <a:rPr lang="en-US" dirty="0"/>
              <a:t>It is impossible to machine a lock perfectly, thus, if you try to turn the plug, one pin will be holding more pressure than the others</a:t>
            </a:r>
          </a:p>
          <a:p>
            <a:r>
              <a:rPr lang="en-US" dirty="0"/>
              <a:t>If you can push that pin up to the shear line, it will snap in place, and another pin will now be holding more pressure</a:t>
            </a:r>
          </a:p>
          <a:p>
            <a:r>
              <a:rPr lang="en-US" dirty="0"/>
              <a:t>If you can move through all the pins without letting any drop, the plug will turn</a:t>
            </a:r>
          </a:p>
        </p:txBody>
      </p:sp>
    </p:spTree>
    <p:extLst>
      <p:ext uri="{BB962C8B-B14F-4D97-AF65-F5344CB8AC3E}">
        <p14:creationId xmlns:p14="http://schemas.microsoft.com/office/powerpoint/2010/main" val="419224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Security planning</a:t>
            </a:r>
          </a:p>
          <a:p>
            <a:pPr lvl="1"/>
            <a:r>
              <a:rPr lang="en-US" dirty="0"/>
              <a:t>Security plans</a:t>
            </a:r>
          </a:p>
          <a:p>
            <a:pPr lvl="1"/>
            <a:r>
              <a:rPr lang="en-US" dirty="0"/>
              <a:t>Business continuity plans</a:t>
            </a:r>
          </a:p>
          <a:p>
            <a:pPr lvl="1"/>
            <a:r>
              <a:rPr lang="en-US" dirty="0"/>
              <a:t>Incident security plans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of the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781800" cy="4625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You must apply a constant steady turning pressure while picking a lock</a:t>
            </a:r>
          </a:p>
          <a:p>
            <a:r>
              <a:rPr lang="en-US" dirty="0"/>
              <a:t>This pressure is supplied by a </a:t>
            </a:r>
            <a:r>
              <a:rPr lang="en-US" b="1" dirty="0"/>
              <a:t>tension wrench</a:t>
            </a:r>
          </a:p>
          <a:p>
            <a:r>
              <a:rPr lang="en-US" dirty="0"/>
              <a:t>The wrench is usually just an L-shaped piece of spring steel</a:t>
            </a:r>
          </a:p>
          <a:p>
            <a:r>
              <a:rPr lang="en-US" b="1" dirty="0"/>
              <a:t>Picks</a:t>
            </a:r>
            <a:r>
              <a:rPr lang="en-US" dirty="0"/>
              <a:t> are also pieces of spring steel with a tip that is good for manipulating pins</a:t>
            </a:r>
          </a:p>
          <a:p>
            <a:r>
              <a:rPr lang="en-US" dirty="0"/>
              <a:t>Popular picks include hook, ball, half diamond, and other types</a:t>
            </a:r>
          </a:p>
          <a:p>
            <a:r>
              <a:rPr lang="en-US" dirty="0"/>
              <a:t>A pick set with a tension wrench and broken key extractor can be bought for around $20 on the Internet</a:t>
            </a:r>
          </a:p>
        </p:txBody>
      </p:sp>
      <p:pic>
        <p:nvPicPr>
          <p:cNvPr id="6146" name="Picture 2" descr="http://upload.wikimedia.org/wikipedia/commons/thumb/8/88/Lockpicking_Tools.jpg/400px-Lockpicking_Tool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5" r="74952"/>
          <a:stretch/>
        </p:blipFill>
        <p:spPr bwMode="auto">
          <a:xfrm>
            <a:off x="8884267" y="1684204"/>
            <a:ext cx="1304471" cy="243059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upload.wikimedia.org/wikipedia/commons/thumb/8/88/Lockpicking_Tools.jpg/400px-Lockpicking_Tool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81" r="7048"/>
          <a:stretch/>
        </p:blipFill>
        <p:spPr bwMode="auto">
          <a:xfrm>
            <a:off x="7696200" y="4332482"/>
            <a:ext cx="3680606" cy="2133601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62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775192"/>
            <a:ext cx="7220858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Removing combination locks without knowing the combination is called </a:t>
            </a:r>
            <a:r>
              <a:rPr lang="en-US" b="1" dirty="0"/>
              <a:t>bypassing</a:t>
            </a:r>
            <a:r>
              <a:rPr lang="en-US" dirty="0"/>
              <a:t> the lock</a:t>
            </a:r>
          </a:p>
          <a:p>
            <a:r>
              <a:rPr lang="en-US" dirty="0"/>
              <a:t>Some techniques rely on hearing or feeling clicks made when turning the cams, particularly when pressure is applied to the shank</a:t>
            </a:r>
          </a:p>
          <a:p>
            <a:pPr lvl="1"/>
            <a:r>
              <a:rPr lang="en-US" dirty="0"/>
              <a:t>Multiple dial combination locks are vulnerable to this attack</a:t>
            </a:r>
          </a:p>
          <a:p>
            <a:r>
              <a:rPr lang="en-US" dirty="0"/>
              <a:t>All combination locks can be bypassed by brute force (if you have the time)</a:t>
            </a:r>
          </a:p>
          <a:p>
            <a:pPr lvl="1"/>
            <a:r>
              <a:rPr lang="en-US" dirty="0"/>
              <a:t>Many of the methods rely on the fact that low-security locks are engineered with several digits of play</a:t>
            </a:r>
          </a:p>
          <a:p>
            <a:pPr lvl="1"/>
            <a:r>
              <a:rPr lang="en-US" dirty="0"/>
              <a:t>This play can be exploited for drastically reduced brute force times (usually still hours)</a:t>
            </a:r>
          </a:p>
          <a:p>
            <a:endParaRPr lang="en-US" dirty="0"/>
          </a:p>
        </p:txBody>
      </p:sp>
      <p:pic>
        <p:nvPicPr>
          <p:cNvPr id="1026" name="Picture 2" descr="C:\Users\wittmanb\AppData\Local\Microsoft\Windows\Temporary Internet Files\Content.IE5\U1G8H0B3\MP900302987[1]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71" r="10516"/>
          <a:stretch/>
        </p:blipFill>
        <p:spPr bwMode="auto">
          <a:xfrm>
            <a:off x="8305800" y="2362200"/>
            <a:ext cx="3599543" cy="34975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27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167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Protecting programs and data</a:t>
            </a:r>
          </a:p>
          <a:p>
            <a:r>
              <a:rPr lang="en-US" dirty="0"/>
              <a:t>Intellectual  property</a:t>
            </a:r>
          </a:p>
          <a:p>
            <a:r>
              <a:rPr lang="en-US" dirty="0"/>
              <a:t>Information law</a:t>
            </a:r>
          </a:p>
          <a:p>
            <a:r>
              <a:rPr lang="en-US" dirty="0"/>
              <a:t>Samuel Costa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Finish Project 3</a:t>
            </a:r>
          </a:p>
          <a:p>
            <a:pPr lvl="1"/>
            <a:r>
              <a:rPr lang="en-US" b="1" dirty="0"/>
              <a:t>Phase 1 </a:t>
            </a:r>
            <a:r>
              <a:rPr lang="en-US" b="1"/>
              <a:t>due Friday!</a:t>
            </a:r>
            <a:endParaRPr lang="en-US" b="1" dirty="0"/>
          </a:p>
          <a:p>
            <a:pPr lvl="1"/>
            <a:r>
              <a:rPr lang="en-US" b="1" dirty="0"/>
              <a:t>Files will be posted on Saturday</a:t>
            </a:r>
          </a:p>
          <a:p>
            <a:r>
              <a:rPr lang="en-US" dirty="0"/>
              <a:t>Read sections 11.1 and 11.2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E4DC5-3C9D-4C38-8AF9-7431C5A8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Hussein Al-Ani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B9E88-A1C2-484E-8096-03967B789B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4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Security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24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disasters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Flood</a:t>
            </a:r>
          </a:p>
          <a:p>
            <a:pPr lvl="1"/>
            <a:r>
              <a:rPr lang="en-US" dirty="0"/>
              <a:t>Water is problematic, but usually there's some warning</a:t>
            </a:r>
          </a:p>
          <a:p>
            <a:pPr lvl="1"/>
            <a:r>
              <a:rPr lang="en-US" dirty="0"/>
              <a:t>Hardware and software is replaceable</a:t>
            </a:r>
          </a:p>
          <a:p>
            <a:pPr lvl="1"/>
            <a:r>
              <a:rPr lang="en-US" dirty="0"/>
              <a:t>Data often is not</a:t>
            </a:r>
          </a:p>
          <a:p>
            <a:pPr lvl="2"/>
            <a:r>
              <a:rPr lang="en-US" dirty="0"/>
              <a:t>Backups should be made</a:t>
            </a:r>
          </a:p>
          <a:p>
            <a:pPr lvl="2"/>
            <a:r>
              <a:rPr lang="en-US" dirty="0"/>
              <a:t>Critical hard drives should be marked so that they can be removed first</a:t>
            </a:r>
          </a:p>
          <a:p>
            <a:r>
              <a:rPr lang="en-US" dirty="0"/>
              <a:t>Fire</a:t>
            </a:r>
          </a:p>
          <a:p>
            <a:pPr lvl="1"/>
            <a:r>
              <a:rPr lang="en-US" dirty="0"/>
              <a:t>Fire is worse</a:t>
            </a:r>
          </a:p>
          <a:p>
            <a:pPr lvl="1"/>
            <a:r>
              <a:rPr lang="en-US" dirty="0"/>
              <a:t>There is usually less time to react and the threat to humans is bigger</a:t>
            </a:r>
          </a:p>
          <a:p>
            <a:pPr lvl="1"/>
            <a:r>
              <a:rPr lang="en-US" dirty="0"/>
              <a:t>Fire suppression systems for computing facilities should not use water</a:t>
            </a:r>
          </a:p>
          <a:p>
            <a:pPr lvl="2"/>
            <a:r>
              <a:rPr lang="en-US" dirty="0"/>
              <a:t>Using CO</a:t>
            </a:r>
            <a:r>
              <a:rPr lang="en-US" baseline="-25000" dirty="0"/>
              <a:t>2</a:t>
            </a:r>
            <a:r>
              <a:rPr lang="en-US" dirty="0"/>
              <a:t> or similar is good for computers but can kill humans</a:t>
            </a:r>
          </a:p>
          <a:p>
            <a:r>
              <a:rPr lang="en-US" dirty="0"/>
              <a:t>Everything else</a:t>
            </a:r>
          </a:p>
          <a:p>
            <a:pPr lvl="1"/>
            <a:r>
              <a:rPr lang="en-US" dirty="0"/>
              <a:t>Have contingency plans</a:t>
            </a:r>
          </a:p>
          <a:p>
            <a:pPr lvl="1"/>
            <a:r>
              <a:rPr lang="en-US" dirty="0"/>
              <a:t>Insure physical assets</a:t>
            </a:r>
          </a:p>
          <a:p>
            <a:pPr lvl="1"/>
            <a:r>
              <a:rPr lang="en-US" dirty="0"/>
              <a:t>Maintain off-site backups of critical data</a:t>
            </a:r>
          </a:p>
        </p:txBody>
      </p:sp>
    </p:spTree>
    <p:extLst>
      <p:ext uri="{BB962C8B-B14F-4D97-AF65-F5344CB8AC3E}">
        <p14:creationId xmlns:p14="http://schemas.microsoft.com/office/powerpoint/2010/main" val="51477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Power loss</a:t>
            </a:r>
          </a:p>
          <a:p>
            <a:pPr lvl="1"/>
            <a:r>
              <a:rPr lang="en-US" dirty="0"/>
              <a:t>Causes vary</a:t>
            </a:r>
          </a:p>
          <a:p>
            <a:pPr lvl="1"/>
            <a:r>
              <a:rPr lang="en-US" dirty="0"/>
              <a:t>In some countries, multiple power losses per day are routine</a:t>
            </a:r>
          </a:p>
          <a:p>
            <a:r>
              <a:rPr lang="en-US" b="1" dirty="0"/>
              <a:t>Uninterruptible power supplies</a:t>
            </a:r>
            <a:r>
              <a:rPr lang="en-US" dirty="0"/>
              <a:t> (UPS)</a:t>
            </a:r>
          </a:p>
          <a:p>
            <a:pPr lvl="1"/>
            <a:r>
              <a:rPr lang="en-US" dirty="0"/>
              <a:t>Stores energy when there is power so that you can keep your systems running when there isn't</a:t>
            </a:r>
          </a:p>
          <a:p>
            <a:pPr lvl="1"/>
            <a:r>
              <a:rPr lang="en-US" dirty="0"/>
              <a:t>Consumer UPSs are usually batteries</a:t>
            </a:r>
          </a:p>
          <a:p>
            <a:pPr lvl="2"/>
            <a:r>
              <a:rPr lang="en-US" dirty="0"/>
              <a:t>Not a good solution for a large data center</a:t>
            </a:r>
          </a:p>
          <a:p>
            <a:pPr lvl="1"/>
            <a:r>
              <a:rPr lang="en-US" dirty="0"/>
              <a:t>Large scale solutions are kinetic storage systems or generators</a:t>
            </a:r>
          </a:p>
          <a:p>
            <a:pPr lvl="1"/>
            <a:r>
              <a:rPr lang="en-US" dirty="0"/>
              <a:t>UPSs generally only give you enough time to save data and do a safe shutdown</a:t>
            </a:r>
          </a:p>
          <a:p>
            <a:r>
              <a:rPr lang="en-US" dirty="0"/>
              <a:t>Surge suppressor</a:t>
            </a:r>
          </a:p>
          <a:p>
            <a:pPr lvl="1"/>
            <a:r>
              <a:rPr lang="en-US" dirty="0"/>
              <a:t>Power is not constant and can have </a:t>
            </a:r>
            <a:r>
              <a:rPr lang="en-US" b="1" dirty="0"/>
              <a:t>drops</a:t>
            </a:r>
            <a:r>
              <a:rPr lang="en-US" dirty="0"/>
              <a:t>, </a:t>
            </a:r>
            <a:r>
              <a:rPr lang="en-US" b="1" dirty="0"/>
              <a:t>spikes</a:t>
            </a:r>
            <a:r>
              <a:rPr lang="en-US" dirty="0"/>
              <a:t>, and </a:t>
            </a:r>
            <a:r>
              <a:rPr lang="en-US" b="1" dirty="0"/>
              <a:t>surges</a:t>
            </a:r>
          </a:p>
          <a:p>
            <a:pPr lvl="1"/>
            <a:r>
              <a:rPr lang="en-US" dirty="0"/>
              <a:t>Surge suppressors are inexpensive and should be used for all computer power supplies</a:t>
            </a:r>
          </a:p>
          <a:p>
            <a:pPr lvl="1"/>
            <a:r>
              <a:rPr lang="en-US" dirty="0"/>
              <a:t>If possible, computers should be disconnected from power (and from phone and other outside lines) during a thunderstorm</a:t>
            </a:r>
          </a:p>
        </p:txBody>
      </p:sp>
    </p:spTree>
    <p:extLst>
      <p:ext uri="{BB962C8B-B14F-4D97-AF65-F5344CB8AC3E}">
        <p14:creationId xmlns:p14="http://schemas.microsoft.com/office/powerpoint/2010/main" val="155847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vandals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Unauthorized access</a:t>
            </a:r>
          </a:p>
          <a:p>
            <a:pPr lvl="1"/>
            <a:r>
              <a:rPr lang="en-US" dirty="0"/>
              <a:t>With networked systems everywhere, people eavesdropping on connections is easier</a:t>
            </a:r>
          </a:p>
          <a:p>
            <a:pPr lvl="1"/>
            <a:r>
              <a:rPr lang="en-US" dirty="0"/>
              <a:t>Normal employees are also using computing resources for personal use</a:t>
            </a:r>
          </a:p>
          <a:p>
            <a:r>
              <a:rPr lang="en-US" dirty="0"/>
              <a:t>Theft</a:t>
            </a:r>
          </a:p>
          <a:p>
            <a:pPr lvl="1"/>
            <a:r>
              <a:rPr lang="en-US" dirty="0"/>
              <a:t>PCs, laptops, phones, tablets, and portable media are easy to steal</a:t>
            </a:r>
          </a:p>
          <a:p>
            <a:r>
              <a:rPr lang="en-US" dirty="0"/>
              <a:t>Preventing access</a:t>
            </a:r>
          </a:p>
          <a:p>
            <a:pPr lvl="1"/>
            <a:r>
              <a:rPr lang="en-US" dirty="0"/>
              <a:t>Use a guard, a lock (traditional or swipe card)</a:t>
            </a:r>
          </a:p>
          <a:p>
            <a:r>
              <a:rPr lang="en-US" dirty="0"/>
              <a:t>Preventing portability</a:t>
            </a:r>
          </a:p>
          <a:p>
            <a:pPr lvl="1"/>
            <a:r>
              <a:rPr lang="en-US" dirty="0"/>
              <a:t>PCs can be locked to the desk</a:t>
            </a:r>
          </a:p>
          <a:p>
            <a:pPr lvl="1"/>
            <a:r>
              <a:rPr lang="en-US" dirty="0"/>
              <a:t>Motion sensors to see when someone is where they shouldn't be</a:t>
            </a:r>
          </a:p>
          <a:p>
            <a:r>
              <a:rPr lang="en-US" dirty="0"/>
              <a:t>Detecting theft</a:t>
            </a:r>
          </a:p>
          <a:p>
            <a:pPr lvl="1"/>
            <a:r>
              <a:rPr lang="en-US" dirty="0"/>
              <a:t>RFID tags</a:t>
            </a:r>
          </a:p>
        </p:txBody>
      </p:sp>
    </p:spTree>
    <p:extLst>
      <p:ext uri="{BB962C8B-B14F-4D97-AF65-F5344CB8AC3E}">
        <p14:creationId xmlns:p14="http://schemas.microsoft.com/office/powerpoint/2010/main" val="62434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6704</TotalTime>
  <Words>1240</Words>
  <Application>Microsoft Office PowerPoint</Application>
  <PresentationFormat>Widescreen</PresentationFormat>
  <Paragraphs>141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Hussein Al-Ani Presents</vt:lpstr>
      <vt:lpstr>Physical Security</vt:lpstr>
      <vt:lpstr>Natural disasters</vt:lpstr>
      <vt:lpstr>Power issues</vt:lpstr>
      <vt:lpstr>Human vandals</vt:lpstr>
      <vt:lpstr>Disposing of sensitive information</vt:lpstr>
      <vt:lpstr>Backups</vt:lpstr>
      <vt:lpstr>Recovery</vt:lpstr>
      <vt:lpstr>Lockpicking</vt:lpstr>
      <vt:lpstr>Locks</vt:lpstr>
      <vt:lpstr>Warded locks</vt:lpstr>
      <vt:lpstr>Skeleton keys</vt:lpstr>
      <vt:lpstr>Wafer tumbler locks</vt:lpstr>
      <vt:lpstr>Pin tumbler locks</vt:lpstr>
      <vt:lpstr>Picking locks</vt:lpstr>
      <vt:lpstr>Tools of the trade</vt:lpstr>
      <vt:lpstr>Combination locks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687</cp:revision>
  <dcterms:created xsi:type="dcterms:W3CDTF">2009-08-24T20:26:10Z</dcterms:created>
  <dcterms:modified xsi:type="dcterms:W3CDTF">2025-11-12T18:38:14Z</dcterms:modified>
</cp:coreProperties>
</file>